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3" r:id="rId2"/>
    <p:sldId id="313" r:id="rId3"/>
    <p:sldId id="316" r:id="rId4"/>
    <p:sldId id="308" r:id="rId5"/>
    <p:sldId id="321" r:id="rId6"/>
    <p:sldId id="322" r:id="rId7"/>
    <p:sldId id="323" r:id="rId8"/>
    <p:sldId id="324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2012-06-06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2012-06-06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2012-06-06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2012-06-06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2012-06-06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2012-06-06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2012-06-06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2012-06-06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2012-06-06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2012-06-06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2012-06-06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2012-06-06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5904656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 smtClean="0">
                <a:ea typeface="휴먼모음T" pitchFamily="18" charset="-127"/>
              </a:rPr>
              <a:t>Environmental (Health) Hazards</a:t>
            </a:r>
          </a:p>
          <a:p>
            <a:pPr lvl="1"/>
            <a:r>
              <a:rPr lang="en-US" altLang="ko-KR" dirty="0" smtClean="0">
                <a:ea typeface="휴먼모음T" pitchFamily="18" charset="-127"/>
              </a:rPr>
              <a:t>1C, Strabo &amp; Pliny recognized lung problems among the slaves working on asbestos weaving</a:t>
            </a:r>
          </a:p>
          <a:p>
            <a:pPr lvl="1"/>
            <a:r>
              <a:rPr lang="en-US" altLang="ko-KR" dirty="0" smtClean="0">
                <a:ea typeface="휴먼모음T" pitchFamily="18" charset="-127"/>
              </a:rPr>
              <a:t>Pliny advised not to buy the slaves working on asbestos because of their early death</a:t>
            </a:r>
          </a:p>
          <a:p>
            <a:pPr lvl="1"/>
            <a:r>
              <a:rPr lang="en-US" altLang="ko-KR" dirty="0" smtClean="0">
                <a:ea typeface="휴먼모음T" pitchFamily="18" charset="-127"/>
              </a:rPr>
              <a:t>1897, A doctor diagnosed lung malfunctioning due to aspiration of asbestos dust in Vienna</a:t>
            </a:r>
          </a:p>
          <a:p>
            <a:pPr lvl="1"/>
            <a:r>
              <a:rPr lang="en-US" altLang="ko-KR" dirty="0" smtClean="0">
                <a:ea typeface="휴먼모음T" pitchFamily="18" charset="-127"/>
              </a:rPr>
              <a:t>Early 1900s, speculated a relation between the pulmonary disease/fatality of miners and the asbestos aspiration</a:t>
            </a:r>
          </a:p>
          <a:p>
            <a:pPr lvl="1"/>
            <a:r>
              <a:rPr lang="en-US" altLang="ko-KR" dirty="0" smtClean="0">
                <a:ea typeface="휴먼모음T" pitchFamily="18" charset="-127"/>
              </a:rPr>
              <a:t>1906, documented the evidence of fibrosis by post mortem exam</a:t>
            </a:r>
          </a:p>
          <a:p>
            <a:pPr lvl="1"/>
            <a:r>
              <a:rPr lang="en-US" altLang="ko-KR" dirty="0" smtClean="0">
                <a:ea typeface="휴먼모음T" pitchFamily="18" charset="-127"/>
              </a:rPr>
              <a:t>1908, Metropolitan Insurance co. charged higher fees for asbestos workers</a:t>
            </a:r>
            <a:endParaRPr lang="en-US" altLang="ko-KR" dirty="0" smtClean="0">
              <a:ea typeface="휴먼모음T" pitchFamily="18" charset="-127"/>
            </a:endParaRPr>
          </a:p>
          <a:p>
            <a:pPr lvl="1"/>
            <a:r>
              <a:rPr lang="en-US" altLang="ko-KR" dirty="0" smtClean="0">
                <a:ea typeface="휴먼모음T" pitchFamily="18" charset="-127"/>
              </a:rPr>
              <a:t>1923, Dr. Cook studied the death of number of </a:t>
            </a:r>
            <a:r>
              <a:rPr lang="en-US" altLang="ko-KR" dirty="0">
                <a:ea typeface="휴먼모음T" pitchFamily="18" charset="-127"/>
              </a:rPr>
              <a:t>asbestos </a:t>
            </a:r>
            <a:r>
              <a:rPr lang="en-US" altLang="ko-KR" dirty="0" smtClean="0">
                <a:ea typeface="휴먼모음T" pitchFamily="18" charset="-127"/>
              </a:rPr>
              <a:t>handling workers and first named the disease ‘asbestosis’</a:t>
            </a:r>
            <a:endParaRPr lang="en-US" altLang="ko-KR" dirty="0" smtClean="0">
              <a:ea typeface="휴먼모음T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5616624"/>
          </a:xfrm>
        </p:spPr>
        <p:txBody>
          <a:bodyPr>
            <a:normAutofit/>
          </a:bodyPr>
          <a:lstStyle/>
          <a:p>
            <a:pPr lvl="1"/>
            <a:r>
              <a:rPr lang="en-US" altLang="ko-KR" sz="2400" dirty="0" smtClean="0"/>
              <a:t>1931, the term “mesothelioma” first used</a:t>
            </a:r>
          </a:p>
          <a:p>
            <a:pPr lvl="1"/>
            <a:r>
              <a:rPr lang="en-US" altLang="ko-KR" sz="2400" dirty="0"/>
              <a:t>1930s, Regulations included industrial hygiene standards, medical examinations, and inclusion of the asbestos industry into the British Workers' Compensation </a:t>
            </a:r>
            <a:r>
              <a:rPr lang="en-US" altLang="ko-KR" sz="2400" dirty="0" smtClean="0"/>
              <a:t>Act</a:t>
            </a:r>
          </a:p>
          <a:p>
            <a:pPr lvl="1"/>
            <a:r>
              <a:rPr lang="en-US" altLang="ko-KR" sz="2400" dirty="0" smtClean="0"/>
              <a:t>1970s, an USA court document indicate that asbestos co. hided the fatality of asbestos from the workers</a:t>
            </a:r>
          </a:p>
          <a:p>
            <a:pPr lvl="1"/>
            <a:r>
              <a:rPr lang="en-US" altLang="ko-KR" sz="2400" dirty="0" smtClean="0"/>
              <a:t>1970s, EPA &amp; OSHA put regulations on asbestos use</a:t>
            </a:r>
          </a:p>
          <a:p>
            <a:pPr lvl="1"/>
            <a:r>
              <a:rPr lang="en-US" altLang="ko-KR" sz="2400" dirty="0" smtClean="0"/>
              <a:t>Now, the asbestos is totally banned in most countries</a:t>
            </a:r>
          </a:p>
          <a:p>
            <a:pPr lvl="1"/>
            <a:endParaRPr lang="en-US" altLang="ko-KR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692696"/>
            <a:ext cx="8064896" cy="5688632"/>
          </a:xfrm>
        </p:spPr>
        <p:txBody>
          <a:bodyPr/>
          <a:lstStyle/>
          <a:p>
            <a:pPr lvl="1"/>
            <a:r>
              <a:rPr lang="en-US" altLang="ko-KR" dirty="0" smtClean="0"/>
              <a:t>Korea’s regulation on asbestos</a:t>
            </a:r>
            <a:endParaRPr lang="en-US" altLang="ko-KR" dirty="0" smtClean="0"/>
          </a:p>
          <a:p>
            <a:pPr lvl="2"/>
            <a:r>
              <a:rPr lang="en-US" altLang="ko-KR" sz="2000" dirty="0" smtClean="0"/>
              <a:t>“ENFORCEMENT </a:t>
            </a:r>
            <a:r>
              <a:rPr lang="en-US" altLang="ko-KR" sz="2000" dirty="0"/>
              <a:t>DECREE OF THE QUALITY CONTROL AND SAFETY MANAGEMENT OF INDUSTRIAL PRODUCTS </a:t>
            </a:r>
            <a:r>
              <a:rPr lang="en-US" altLang="ko-KR" sz="2000" dirty="0" smtClean="0"/>
              <a:t>ACT” </a:t>
            </a:r>
            <a:r>
              <a:rPr lang="en-US" altLang="ko-KR" sz="2000" dirty="0" smtClean="0">
                <a:sym typeface="Wingdings" pitchFamily="2" charset="2"/>
              </a:rPr>
              <a:t> Asbestos use in any industrial product had been banned or at least limited since Sep. 2009</a:t>
            </a:r>
          </a:p>
          <a:p>
            <a:pPr lvl="2"/>
            <a:r>
              <a:rPr lang="en-US" altLang="ko-KR" sz="2000" dirty="0" smtClean="0"/>
              <a:t> “OCCUPATIONAL SAFETY AND HEALTH ACT”</a:t>
            </a:r>
            <a:r>
              <a:rPr lang="en-US" altLang="ko-KR" sz="2000" dirty="0" smtClean="0"/>
              <a:t>.  </a:t>
            </a:r>
            <a:r>
              <a:rPr lang="en-US" altLang="ko-KR" sz="2000" dirty="0" smtClean="0">
                <a:sym typeface="Wingdings" pitchFamily="2" charset="2"/>
              </a:rPr>
              <a:t> Manufacturing, importing, or usage of any product containing asbestos has been completely banned since Sep. 1, 2009.</a:t>
            </a:r>
            <a:endParaRPr lang="en-US" altLang="ko-KR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asbestos_healt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48836"/>
            <a:ext cx="3960440" cy="6384666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932040" y="548680"/>
            <a:ext cx="4301177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Asbestos can enter your body when you</a:t>
            </a:r>
          </a:p>
          <a:p>
            <a:r>
              <a:rPr lang="en-US" altLang="ko-KR" dirty="0" smtClean="0"/>
              <a:t>   1) breath (aspiration)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2) drink water and other fluid, and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3) eat foods.</a:t>
            </a:r>
          </a:p>
          <a:p>
            <a:endParaRPr lang="en-US" altLang="ko-KR" dirty="0"/>
          </a:p>
          <a:p>
            <a:r>
              <a:rPr lang="en-US" altLang="ko-KR" dirty="0" smtClean="0"/>
              <a:t>In ordinary people’s lung,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a few 10,000  - 100,000 crystals/1g 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                                                   alveoli</a:t>
            </a:r>
          </a:p>
          <a:p>
            <a:endParaRPr lang="en-US" altLang="ko-KR" dirty="0"/>
          </a:p>
          <a:p>
            <a:r>
              <a:rPr lang="en-US" altLang="ko-KR" dirty="0" smtClean="0"/>
              <a:t>Air quality standards for asbestos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In work place: &lt; 0.1/cm</a:t>
            </a:r>
            <a:r>
              <a:rPr lang="en-US" altLang="ko-KR" baseline="30000" dirty="0" smtClean="0"/>
              <a:t>3</a:t>
            </a:r>
            <a:r>
              <a:rPr lang="en-US" altLang="ko-KR" dirty="0" smtClean="0"/>
              <a:t> </a:t>
            </a:r>
          </a:p>
          <a:p>
            <a:r>
              <a:rPr lang="en-US" altLang="ko-KR" dirty="0" smtClean="0"/>
              <a:t>   In public place: &lt; 0.01/cm</a:t>
            </a:r>
            <a:r>
              <a:rPr lang="en-US" altLang="ko-KR" baseline="30000" dirty="0" smtClean="0"/>
              <a:t>3</a:t>
            </a:r>
          </a:p>
          <a:p>
            <a:r>
              <a:rPr lang="en-US" altLang="ko-KR" dirty="0" smtClean="0"/>
              <a:t>   (Korean standards)</a:t>
            </a:r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1.bp.blogspot.com/-S_2OHyu8uDw/Tn7LXGoT5eI/AAAAAAAABJ8/STZ0kYaBJZY/s1600/Asbestosis%252C+Cancer+Asbestos%252C+Mesothelioma+Symptoms%252C+Information+da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32656"/>
            <a:ext cx="5040560" cy="612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3876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EMB000004106a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62" y="495300"/>
            <a:ext cx="3924300" cy="591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7" descr="asbestos_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50" y="476250"/>
            <a:ext cx="360045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9" descr="CARRILLO%20022%20(Small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50" y="4149725"/>
            <a:ext cx="3132137" cy="234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898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HZEEg5q57zl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20713"/>
            <a:ext cx="30480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9" descr="NSHK_0802_97p_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620713"/>
            <a:ext cx="2857500" cy="391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1" descr="127865_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33375"/>
            <a:ext cx="3098800" cy="413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3" descr="49dca66be9a9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141663"/>
            <a:ext cx="4897438" cy="327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5" descr="indexlink_imag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636838"/>
            <a:ext cx="2578100" cy="398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3504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200701230010565285_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49275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9" descr="03181338949_6020009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420938"/>
            <a:ext cx="47625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704436"/>
      </p:ext>
    </p:extLst>
  </p:cSld>
  <p:clrMapOvr>
    <a:masterClrMapping/>
  </p:clrMapOvr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1831</TotalTime>
  <Words>319</Words>
  <Application>Microsoft Office PowerPoint</Application>
  <PresentationFormat>화면 슬라이드 쇼(4:3)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테크닉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jyy</cp:lastModifiedBy>
  <cp:revision>140</cp:revision>
  <dcterms:created xsi:type="dcterms:W3CDTF">2012-02-18T07:01:10Z</dcterms:created>
  <dcterms:modified xsi:type="dcterms:W3CDTF">2012-06-06T11:50:20Z</dcterms:modified>
</cp:coreProperties>
</file>